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0" r:id="rId2"/>
    <p:sldId id="261" r:id="rId3"/>
    <p:sldId id="256" r:id="rId4"/>
    <p:sldId id="263" r:id="rId5"/>
    <p:sldId id="262" r:id="rId6"/>
    <p:sldId id="257" r:id="rId7"/>
    <p:sldId id="265" r:id="rId8"/>
    <p:sldId id="266" r:id="rId9"/>
    <p:sldId id="268" r:id="rId10"/>
    <p:sldId id="272" r:id="rId11"/>
    <p:sldId id="273" r:id="rId12"/>
    <p:sldId id="275" r:id="rId13"/>
    <p:sldId id="278" r:id="rId14"/>
    <p:sldId id="279" r:id="rId15"/>
    <p:sldId id="281" r:id="rId16"/>
    <p:sldId id="283" r:id="rId17"/>
    <p:sldId id="285" r:id="rId18"/>
    <p:sldId id="264" r:id="rId19"/>
    <p:sldId id="286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D9D6"/>
    <a:srgbClr val="DDEFEF"/>
    <a:srgbClr val="D8C6AB"/>
    <a:srgbClr val="ECF6F6"/>
    <a:srgbClr val="FFFFFF"/>
    <a:srgbClr val="F8F8F8"/>
    <a:srgbClr val="7F7F7F"/>
    <a:srgbClr val="A7ABAB"/>
    <a:srgbClr val="86ACAA"/>
    <a:srgbClr val="C9B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46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450" y="10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D98357-C25E-4EB3-92DF-EC66844CC274}" type="datetimeFigureOut">
              <a:rPr lang="zh-TW" altLang="en-US" smtClean="0"/>
              <a:t>2024/7/15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D9D221-069A-43E2-AD19-BE305D71F0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1255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福利資訊片面化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9D221-069A-43E2-AD19-BE305D71F0E0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6114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B3145-63E9-4E94-863B-88F194541423}" type="datetimeFigureOut">
              <a:rPr lang="zh-TW" altLang="en-US" smtClean="0"/>
              <a:t>2024/7/15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543-22FB-4676-82E4-B8A96353CE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8038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B3145-63E9-4E94-863B-88F194541423}" type="datetimeFigureOut">
              <a:rPr lang="zh-TW" altLang="en-US" smtClean="0"/>
              <a:t>2024/7/15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543-22FB-4676-82E4-B8A96353CE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9947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B3145-63E9-4E94-863B-88F194541423}" type="datetimeFigureOut">
              <a:rPr lang="zh-TW" altLang="en-US" smtClean="0"/>
              <a:t>2024/7/15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543-22FB-4676-82E4-B8A96353CE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7100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B3145-63E9-4E94-863B-88F194541423}" type="datetimeFigureOut">
              <a:rPr lang="zh-TW" altLang="en-US" smtClean="0"/>
              <a:t>2024/7/15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543-22FB-4676-82E4-B8A96353CE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6928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B3145-63E9-4E94-863B-88F194541423}" type="datetimeFigureOut">
              <a:rPr lang="zh-TW" altLang="en-US" smtClean="0"/>
              <a:t>2024/7/15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543-22FB-4676-82E4-B8A96353CE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8967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B3145-63E9-4E94-863B-88F194541423}" type="datetimeFigureOut">
              <a:rPr lang="zh-TW" altLang="en-US" smtClean="0"/>
              <a:t>2024/7/15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543-22FB-4676-82E4-B8A96353CE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8460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B3145-63E9-4E94-863B-88F194541423}" type="datetimeFigureOut">
              <a:rPr lang="zh-TW" altLang="en-US" smtClean="0"/>
              <a:t>2024/7/15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543-22FB-4676-82E4-B8A96353CE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9240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B3145-63E9-4E94-863B-88F194541423}" type="datetimeFigureOut">
              <a:rPr lang="zh-TW" altLang="en-US" smtClean="0"/>
              <a:t>2024/7/15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543-22FB-4676-82E4-B8A96353CE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1732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B3145-63E9-4E94-863B-88F194541423}" type="datetimeFigureOut">
              <a:rPr lang="zh-TW" altLang="en-US" smtClean="0"/>
              <a:t>2024/7/15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543-22FB-4676-82E4-B8A96353CE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4224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B3145-63E9-4E94-863B-88F194541423}" type="datetimeFigureOut">
              <a:rPr lang="zh-TW" altLang="en-US" smtClean="0"/>
              <a:t>2024/7/15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543-22FB-4676-82E4-B8A96353CE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8537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B3145-63E9-4E94-863B-88F194541423}" type="datetimeFigureOut">
              <a:rPr lang="zh-TW" altLang="en-US" smtClean="0"/>
              <a:t>2024/7/15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543-22FB-4676-82E4-B8A96353CE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3289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B3145-63E9-4E94-863B-88F194541423}" type="datetimeFigureOut">
              <a:rPr lang="zh-TW" altLang="en-US" smtClean="0"/>
              <a:t>2024/7/15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45543-22FB-4676-82E4-B8A96353CE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7806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4853305"/>
            <a:ext cx="10515600" cy="637310"/>
          </a:xfrm>
          <a:noFill/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3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報告者 </a:t>
            </a:r>
            <a:r>
              <a:rPr lang="en-US" altLang="zh-TW" sz="3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01</a:t>
            </a:r>
            <a:r>
              <a:rPr lang="zh-TW" altLang="en-US" sz="3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 游</a:t>
            </a:r>
            <a:r>
              <a:rPr lang="zh-TW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舒羽</a:t>
            </a:r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312420" y="2392045"/>
            <a:ext cx="11567160" cy="1325563"/>
          </a:xfrm>
          <a:noFill/>
        </p:spPr>
        <p:txBody>
          <a:bodyPr>
            <a:normAutofit/>
          </a:bodyPr>
          <a:lstStyle/>
          <a:p>
            <a:pPr algn="ctr"/>
            <a:r>
              <a:rPr lang="zh-TW" altLang="en-US" sz="6600" b="1" dirty="0" smtClean="0">
                <a:solidFill>
                  <a:srgbClr val="86ACA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前端專題提案報告</a:t>
            </a:r>
            <a:endParaRPr lang="zh-TW" altLang="en-US" sz="6600" b="1" dirty="0">
              <a:solidFill>
                <a:srgbClr val="86ACA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149860" y="3527742"/>
            <a:ext cx="1156716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b="1" dirty="0" smtClean="0">
                <a:solidFill>
                  <a:srgbClr val="86ACA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</a:t>
            </a:r>
            <a:r>
              <a:rPr lang="en-US" altLang="zh-TW" b="1" dirty="0" smtClean="0">
                <a:solidFill>
                  <a:srgbClr val="86ACA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 smtClean="0">
                <a:solidFill>
                  <a:srgbClr val="86ACA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資源共享平台</a:t>
            </a:r>
            <a:endParaRPr lang="zh-TW" altLang="en-US" b="1" dirty="0">
              <a:solidFill>
                <a:srgbClr val="86ACA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686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圓角矩形 3"/>
          <p:cNvSpPr/>
          <p:nvPr/>
        </p:nvSpPr>
        <p:spPr>
          <a:xfrm>
            <a:off x="323850" y="340918"/>
            <a:ext cx="11620500" cy="6127059"/>
          </a:xfrm>
          <a:prstGeom prst="roundRect">
            <a:avLst>
              <a:gd name="adj" fmla="val 2713"/>
            </a:avLst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內容版面配置區 1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14" y="2057400"/>
            <a:ext cx="4453425" cy="3166880"/>
          </a:xfrm>
        </p:spPr>
      </p:pic>
      <p:sp>
        <p:nvSpPr>
          <p:cNvPr id="7" name="矩形 6"/>
          <p:cNvSpPr/>
          <p:nvPr/>
        </p:nvSpPr>
        <p:spPr>
          <a:xfrm>
            <a:off x="4086225" y="2085975"/>
            <a:ext cx="504825" cy="266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2247900" y="2590800"/>
            <a:ext cx="762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532" y="2057400"/>
            <a:ext cx="4453425" cy="31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1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圓角矩形 3"/>
          <p:cNvSpPr/>
          <p:nvPr/>
        </p:nvSpPr>
        <p:spPr>
          <a:xfrm>
            <a:off x="323850" y="340918"/>
            <a:ext cx="11620500" cy="6127059"/>
          </a:xfrm>
          <a:prstGeom prst="roundRect">
            <a:avLst>
              <a:gd name="adj" fmla="val 2713"/>
            </a:avLst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177" y="1857887"/>
            <a:ext cx="4463126" cy="3173779"/>
          </a:xfr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763" y="1857886"/>
            <a:ext cx="4463126" cy="317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4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圓角矩形 3"/>
          <p:cNvSpPr/>
          <p:nvPr/>
        </p:nvSpPr>
        <p:spPr>
          <a:xfrm>
            <a:off x="323850" y="340918"/>
            <a:ext cx="11620500" cy="6127059"/>
          </a:xfrm>
          <a:prstGeom prst="roundRect">
            <a:avLst>
              <a:gd name="adj" fmla="val 2713"/>
            </a:avLst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901" y="1838343"/>
            <a:ext cx="4460542" cy="3171941"/>
          </a:xfrm>
        </p:spPr>
      </p:pic>
      <p:sp>
        <p:nvSpPr>
          <p:cNvPr id="9" name="矩形 8"/>
          <p:cNvSpPr/>
          <p:nvPr/>
        </p:nvSpPr>
        <p:spPr>
          <a:xfrm>
            <a:off x="4604385" y="1867371"/>
            <a:ext cx="504825" cy="266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接點 10"/>
          <p:cNvCxnSpPr/>
          <p:nvPr/>
        </p:nvCxnSpPr>
        <p:spPr>
          <a:xfrm>
            <a:off x="2730500" y="2387600"/>
            <a:ext cx="762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10" y="1838343"/>
            <a:ext cx="4484941" cy="318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47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圓角矩形 3"/>
          <p:cNvSpPr/>
          <p:nvPr/>
        </p:nvSpPr>
        <p:spPr>
          <a:xfrm>
            <a:off x="323850" y="340918"/>
            <a:ext cx="11620500" cy="6127059"/>
          </a:xfrm>
          <a:prstGeom prst="roundRect">
            <a:avLst>
              <a:gd name="adj" fmla="val 2713"/>
            </a:avLst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內容版面配置區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70" y="1690688"/>
            <a:ext cx="5020830" cy="3570368"/>
          </a:xfrm>
        </p:spPr>
      </p:pic>
      <p:sp>
        <p:nvSpPr>
          <p:cNvPr id="8" name="文字方塊 7"/>
          <p:cNvSpPr txBox="1"/>
          <p:nvPr/>
        </p:nvSpPr>
        <p:spPr>
          <a:xfrm>
            <a:off x="4823472" y="3224551"/>
            <a:ext cx="1272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solidFill>
                  <a:srgbClr val="FF0000"/>
                </a:solidFill>
              </a:rPr>
              <a:t>.org</a:t>
            </a:r>
            <a:r>
              <a:rPr lang="zh-TW" altLang="en-US" sz="1200" dirty="0" smtClean="0">
                <a:solidFill>
                  <a:srgbClr val="FF0000"/>
                </a:solidFill>
              </a:rPr>
              <a:t>、</a:t>
            </a:r>
            <a:r>
              <a:rPr lang="en-US" altLang="zh-TW" sz="1200" dirty="0" smtClean="0">
                <a:solidFill>
                  <a:srgbClr val="FF0000"/>
                </a:solidFill>
              </a:rPr>
              <a:t>.</a:t>
            </a:r>
            <a:r>
              <a:rPr lang="en-US" altLang="zh-TW" sz="1200" dirty="0" err="1" smtClean="0">
                <a:solidFill>
                  <a:srgbClr val="FF0000"/>
                </a:solidFill>
              </a:rPr>
              <a:t>gov</a:t>
            </a:r>
            <a:r>
              <a:rPr lang="zh-TW" altLang="en-US" sz="1200" dirty="0" smtClean="0">
                <a:solidFill>
                  <a:srgbClr val="FF0000"/>
                </a:solidFill>
              </a:rPr>
              <a:t>、</a:t>
            </a:r>
            <a:r>
              <a:rPr lang="en-US" altLang="zh-TW" sz="1200" dirty="0" smtClean="0">
                <a:solidFill>
                  <a:srgbClr val="FF0000"/>
                </a:solidFill>
              </a:rPr>
              <a:t>.</a:t>
            </a:r>
            <a:r>
              <a:rPr lang="en-US" altLang="zh-TW" sz="1200" dirty="0" err="1" smtClean="0">
                <a:solidFill>
                  <a:srgbClr val="FF0000"/>
                </a:solidFill>
              </a:rPr>
              <a:t>edu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555" y="1717782"/>
            <a:ext cx="4982730" cy="354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8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圓角矩形 3"/>
          <p:cNvSpPr/>
          <p:nvPr/>
        </p:nvSpPr>
        <p:spPr>
          <a:xfrm>
            <a:off x="323850" y="340918"/>
            <a:ext cx="11620500" cy="6127059"/>
          </a:xfrm>
          <a:prstGeom prst="roundRect">
            <a:avLst>
              <a:gd name="adj" fmla="val 2713"/>
            </a:avLst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82" y="1746675"/>
            <a:ext cx="4338672" cy="3085278"/>
          </a:xfrm>
        </p:spPr>
      </p:pic>
      <p:sp>
        <p:nvSpPr>
          <p:cNvPr id="7" name="矩形 6"/>
          <p:cNvSpPr/>
          <p:nvPr/>
        </p:nvSpPr>
        <p:spPr>
          <a:xfrm>
            <a:off x="4872984" y="1828376"/>
            <a:ext cx="389740" cy="17736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386" y="1746675"/>
            <a:ext cx="4338672" cy="308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7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圓角矩形 3"/>
          <p:cNvSpPr/>
          <p:nvPr/>
        </p:nvSpPr>
        <p:spPr>
          <a:xfrm>
            <a:off x="323850" y="340918"/>
            <a:ext cx="11620500" cy="6127059"/>
          </a:xfrm>
          <a:prstGeom prst="roundRect">
            <a:avLst>
              <a:gd name="adj" fmla="val 2713"/>
            </a:avLst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346" y="1825625"/>
            <a:ext cx="4322302" cy="307363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730" y="1825625"/>
            <a:ext cx="4299580" cy="305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0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048" y="1118865"/>
            <a:ext cx="6477904" cy="4620270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323850" y="340918"/>
            <a:ext cx="11620500" cy="6127059"/>
          </a:xfrm>
          <a:prstGeom prst="roundRect">
            <a:avLst>
              <a:gd name="adj" fmla="val 2713"/>
            </a:avLst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56" y="1296665"/>
            <a:ext cx="4962900" cy="3529173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4304824" y="1863566"/>
            <a:ext cx="947737" cy="130969"/>
            <a:chOff x="4426744" y="2297906"/>
            <a:chExt cx="947737" cy="130969"/>
          </a:xfrm>
        </p:grpSpPr>
        <p:sp>
          <p:nvSpPr>
            <p:cNvPr id="7" name="圓角矩形 6"/>
            <p:cNvSpPr/>
            <p:nvPr/>
          </p:nvSpPr>
          <p:spPr>
            <a:xfrm>
              <a:off x="4426744" y="2297906"/>
              <a:ext cx="947737" cy="13096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45375" y="2334856"/>
              <a:ext cx="98049" cy="80540"/>
            </a:xfrm>
            <a:prstGeom prst="rect">
              <a:avLst/>
            </a:prstGeom>
          </p:spPr>
        </p:pic>
      </p:grpSp>
      <p:pic>
        <p:nvPicPr>
          <p:cNvPr id="13" name="圖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362" y="1296665"/>
            <a:ext cx="4962900" cy="3529173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9691913" y="1863566"/>
            <a:ext cx="947737" cy="130969"/>
            <a:chOff x="4426744" y="2297906"/>
            <a:chExt cx="947737" cy="130969"/>
          </a:xfrm>
        </p:grpSpPr>
        <p:sp>
          <p:nvSpPr>
            <p:cNvPr id="11" name="圓角矩形 10"/>
            <p:cNvSpPr/>
            <p:nvPr/>
          </p:nvSpPr>
          <p:spPr>
            <a:xfrm>
              <a:off x="4426744" y="2297906"/>
              <a:ext cx="947737" cy="13096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45375" y="2334856"/>
              <a:ext cx="98049" cy="805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98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323850" y="340918"/>
            <a:ext cx="11620500" cy="6127059"/>
          </a:xfrm>
          <a:prstGeom prst="roundRect">
            <a:avLst>
              <a:gd name="adj" fmla="val 2713"/>
            </a:avLst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819" y="1412918"/>
            <a:ext cx="4924663" cy="3501982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10108724" y="2183606"/>
            <a:ext cx="947737" cy="130969"/>
            <a:chOff x="4426744" y="2297906"/>
            <a:chExt cx="947737" cy="130969"/>
          </a:xfrm>
        </p:grpSpPr>
        <p:sp>
          <p:nvSpPr>
            <p:cNvPr id="11" name="圓角矩形 10"/>
            <p:cNvSpPr/>
            <p:nvPr/>
          </p:nvSpPr>
          <p:spPr>
            <a:xfrm>
              <a:off x="4426744" y="2297906"/>
              <a:ext cx="947737" cy="13096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5375" y="2334856"/>
              <a:ext cx="98049" cy="80540"/>
            </a:xfrm>
            <a:prstGeom prst="rect">
              <a:avLst/>
            </a:prstGeom>
          </p:spPr>
        </p:pic>
      </p:grpSp>
      <p:grpSp>
        <p:nvGrpSpPr>
          <p:cNvPr id="13" name="群組 12"/>
          <p:cNvGrpSpPr/>
          <p:nvPr/>
        </p:nvGrpSpPr>
        <p:grpSpPr>
          <a:xfrm>
            <a:off x="10127355" y="3438048"/>
            <a:ext cx="947737" cy="130969"/>
            <a:chOff x="4426744" y="2297906"/>
            <a:chExt cx="947737" cy="130969"/>
          </a:xfrm>
        </p:grpSpPr>
        <p:sp>
          <p:nvSpPr>
            <p:cNvPr id="14" name="圓角矩形 13"/>
            <p:cNvSpPr/>
            <p:nvPr/>
          </p:nvSpPr>
          <p:spPr>
            <a:xfrm>
              <a:off x="4426744" y="2297906"/>
              <a:ext cx="947737" cy="13096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5375" y="2334856"/>
              <a:ext cx="98049" cy="80540"/>
            </a:xfrm>
            <a:prstGeom prst="rect">
              <a:avLst/>
            </a:prstGeom>
          </p:spPr>
        </p:pic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66" y="1412918"/>
            <a:ext cx="4924663" cy="3501982"/>
          </a:xfrm>
          <a:prstGeom prst="rect">
            <a:avLst/>
          </a:prstGeom>
        </p:spPr>
      </p:pic>
      <p:grpSp>
        <p:nvGrpSpPr>
          <p:cNvPr id="7" name="群組 6"/>
          <p:cNvGrpSpPr/>
          <p:nvPr/>
        </p:nvGrpSpPr>
        <p:grpSpPr>
          <a:xfrm>
            <a:off x="4419124" y="1962626"/>
            <a:ext cx="947737" cy="130969"/>
            <a:chOff x="4426744" y="2297906"/>
            <a:chExt cx="947737" cy="130969"/>
          </a:xfrm>
        </p:grpSpPr>
        <p:sp>
          <p:nvSpPr>
            <p:cNvPr id="8" name="圓角矩形 7"/>
            <p:cNvSpPr/>
            <p:nvPr/>
          </p:nvSpPr>
          <p:spPr>
            <a:xfrm>
              <a:off x="4426744" y="2297906"/>
              <a:ext cx="947737" cy="13096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5375" y="2334856"/>
              <a:ext cx="98049" cy="805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418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圓角矩形 12"/>
          <p:cNvSpPr/>
          <p:nvPr/>
        </p:nvSpPr>
        <p:spPr>
          <a:xfrm>
            <a:off x="323850" y="340918"/>
            <a:ext cx="11620500" cy="6127059"/>
          </a:xfrm>
          <a:prstGeom prst="roundRect">
            <a:avLst>
              <a:gd name="adj" fmla="val 2713"/>
            </a:avLst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 descr="Vue.js - 維基百科，自由的百科全書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491" y="3046319"/>
            <a:ext cx="1113484" cy="96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92" y="2932243"/>
            <a:ext cx="1289060" cy="114583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2006" y="2930854"/>
            <a:ext cx="1926620" cy="1178830"/>
          </a:xfrm>
          <a:prstGeom prst="rect">
            <a:avLst/>
          </a:prstGeom>
        </p:spPr>
      </p:pic>
      <p:pic>
        <p:nvPicPr>
          <p:cNvPr id="1040" name="Picture 16" descr="MongoDB - 維基百科，自由的百科全書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895" y="4170846"/>
            <a:ext cx="3146842" cy="104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File:Leaflet logo.svg - 维基百科，自由的百科全书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596" y="4523755"/>
            <a:ext cx="2541380" cy="67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開放街圖- 維基百科，自由的百科全書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292" y="4295222"/>
            <a:ext cx="1041709" cy="104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群組 2"/>
          <p:cNvGrpSpPr/>
          <p:nvPr/>
        </p:nvGrpSpPr>
        <p:grpSpPr>
          <a:xfrm>
            <a:off x="2131338" y="1933434"/>
            <a:ext cx="2629808" cy="838549"/>
            <a:chOff x="2131339" y="2050220"/>
            <a:chExt cx="2629808" cy="838549"/>
          </a:xfrm>
        </p:grpSpPr>
        <p:sp>
          <p:nvSpPr>
            <p:cNvPr id="16" name="圓角矩形 15"/>
            <p:cNvSpPr/>
            <p:nvPr/>
          </p:nvSpPr>
          <p:spPr>
            <a:xfrm>
              <a:off x="2672233" y="2050220"/>
              <a:ext cx="1569958" cy="771605"/>
            </a:xfrm>
            <a:prstGeom prst="roundRect">
              <a:avLst>
                <a:gd name="adj" fmla="val 27402"/>
              </a:avLst>
            </a:prstGeom>
            <a:solidFill>
              <a:srgbClr val="A7D9D6">
                <a:alpha val="45098"/>
              </a:srgbClr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標題 1"/>
            <p:cNvSpPr txBox="1">
              <a:spLocks/>
            </p:cNvSpPr>
            <p:nvPr/>
          </p:nvSpPr>
          <p:spPr>
            <a:xfrm>
              <a:off x="2131339" y="2075360"/>
              <a:ext cx="2629808" cy="81340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zh-TW" altLang="en-US" sz="3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</a:t>
              </a:r>
              <a:endParaRPr lang="zh-TW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4" name="標題 1"/>
          <p:cNvSpPr txBox="1">
            <a:spLocks/>
          </p:cNvSpPr>
          <p:nvPr/>
        </p:nvSpPr>
        <p:spPr>
          <a:xfrm>
            <a:off x="457200" y="464429"/>
            <a:ext cx="4152900" cy="1082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54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04 </a:t>
            </a:r>
            <a:r>
              <a:rPr lang="zh-TW" altLang="en-US" sz="54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使用技術</a:t>
            </a:r>
            <a:endParaRPr lang="zh-TW" altLang="en-US" sz="54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圓角矩形 20"/>
          <p:cNvSpPr/>
          <p:nvPr/>
        </p:nvSpPr>
        <p:spPr>
          <a:xfrm>
            <a:off x="8030337" y="1925549"/>
            <a:ext cx="1569958" cy="771605"/>
          </a:xfrm>
          <a:prstGeom prst="roundRect">
            <a:avLst>
              <a:gd name="adj" fmla="val 27402"/>
            </a:avLst>
          </a:prstGeom>
          <a:solidFill>
            <a:srgbClr val="A7D9D6">
              <a:alpha val="45098"/>
            </a:srgb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標題 1"/>
          <p:cNvSpPr txBox="1">
            <a:spLocks/>
          </p:cNvSpPr>
          <p:nvPr/>
        </p:nvSpPr>
        <p:spPr>
          <a:xfrm>
            <a:off x="7500412" y="1837600"/>
            <a:ext cx="2629808" cy="984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</a:t>
            </a:r>
            <a:r>
              <a:rPr lang="zh-TW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端</a:t>
            </a:r>
            <a:endParaRPr lang="zh-TW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8965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312420" y="2392045"/>
            <a:ext cx="11567160" cy="1325563"/>
          </a:xfrm>
          <a:noFill/>
        </p:spPr>
        <p:txBody>
          <a:bodyPr>
            <a:normAutofit/>
          </a:bodyPr>
          <a:lstStyle/>
          <a:p>
            <a:pPr algn="ctr"/>
            <a:r>
              <a:rPr lang="en-US" altLang="zh-TW" sz="6600" b="1" dirty="0" smtClean="0">
                <a:solidFill>
                  <a:srgbClr val="86ACA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Thank </a:t>
            </a:r>
            <a:r>
              <a:rPr lang="en-US" altLang="zh-TW" sz="6600" b="1" dirty="0">
                <a:solidFill>
                  <a:srgbClr val="86ACA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</a:t>
            </a:r>
            <a:r>
              <a:rPr lang="en-US" altLang="zh-TW" sz="6600" b="1" dirty="0" smtClean="0">
                <a:solidFill>
                  <a:srgbClr val="86ACA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 for listening~</a:t>
            </a:r>
            <a:endParaRPr lang="zh-TW" altLang="en-US" sz="6600" b="1" dirty="0">
              <a:solidFill>
                <a:srgbClr val="86ACA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0380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33680" y="1957388"/>
            <a:ext cx="3714945" cy="3424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8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01</a:t>
            </a:r>
            <a:r>
              <a:rPr lang="zh-TW" altLang="en-US" sz="48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主題</a:t>
            </a:r>
            <a:r>
              <a:rPr lang="zh-TW" altLang="en-US" sz="48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</a:t>
            </a:r>
            <a:r>
              <a:rPr lang="zh-TW" altLang="en-US" sz="48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想</a:t>
            </a:r>
            <a:endParaRPr lang="en-US" altLang="zh-TW" sz="4800" b="1" dirty="0" smtClean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48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02</a:t>
            </a:r>
            <a:r>
              <a:rPr lang="zh-TW" altLang="en-US" sz="48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網站架構</a:t>
            </a:r>
            <a:endParaRPr lang="en-US" altLang="zh-TW" sz="4800" b="1" dirty="0" smtClean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48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03</a:t>
            </a:r>
            <a:r>
              <a:rPr lang="zh-TW" altLang="en-US" sz="48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視覺規劃</a:t>
            </a:r>
            <a:endParaRPr lang="en-US" altLang="zh-TW" sz="4800" b="1" dirty="0" smtClean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48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04</a:t>
            </a:r>
            <a:r>
              <a:rPr lang="zh-TW" altLang="en-US" sz="48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使用技術</a:t>
            </a:r>
            <a:endParaRPr lang="en-US" altLang="zh-TW" sz="4800" b="1" dirty="0" smtClean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</a:p>
        </p:txBody>
      </p:sp>
      <p:sp>
        <p:nvSpPr>
          <p:cNvPr id="6" name="矩形 5"/>
          <p:cNvSpPr/>
          <p:nvPr/>
        </p:nvSpPr>
        <p:spPr>
          <a:xfrm>
            <a:off x="457200" y="365125"/>
            <a:ext cx="11392484" cy="5895975"/>
          </a:xfrm>
          <a:prstGeom prst="rect">
            <a:avLst/>
          </a:prstGeom>
          <a:noFill/>
          <a:ln w="76200">
            <a:solidFill>
              <a:srgbClr val="A7D9D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156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323850" y="340918"/>
            <a:ext cx="11620500" cy="6127059"/>
          </a:xfrm>
          <a:prstGeom prst="roundRect">
            <a:avLst>
              <a:gd name="adj" fmla="val 2713"/>
            </a:avLst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57200" y="464429"/>
            <a:ext cx="4152900" cy="1082647"/>
          </a:xfrm>
        </p:spPr>
        <p:txBody>
          <a:bodyPr>
            <a:normAutofit/>
          </a:bodyPr>
          <a:lstStyle/>
          <a:p>
            <a:pPr algn="l"/>
            <a:r>
              <a:rPr lang="en-US" altLang="zh-TW" sz="54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01</a:t>
            </a:r>
            <a:r>
              <a:rPr lang="zh-TW" altLang="en-US" sz="54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主題發想</a:t>
            </a:r>
            <a:endParaRPr lang="zh-TW" altLang="en-US" sz="54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副標題 2"/>
          <p:cNvSpPr txBox="1">
            <a:spLocks/>
          </p:cNvSpPr>
          <p:nvPr/>
        </p:nvSpPr>
        <p:spPr>
          <a:xfrm>
            <a:off x="1731441" y="2816837"/>
            <a:ext cx="7622109" cy="24022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b="1" dirty="0" smtClean="0">
                <a:solidFill>
                  <a:srgbClr val="86ACA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福利資訊散落，耗費過多的時間尋找資源</a:t>
            </a:r>
            <a:endParaRPr lang="en-US" altLang="zh-TW" b="1" dirty="0" smtClean="0">
              <a:solidFill>
                <a:srgbClr val="86ACA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rgbClr val="86ACA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管理</a:t>
            </a:r>
            <a:r>
              <a:rPr lang="zh-TW" altLang="en-US" b="1" dirty="0" smtClean="0">
                <a:solidFill>
                  <a:srgbClr val="86ACA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資源效率低</a:t>
            </a:r>
            <a:endParaRPr lang="en-US" altLang="zh-TW" b="1" dirty="0" smtClean="0">
              <a:solidFill>
                <a:srgbClr val="86ACA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b="1" dirty="0" smtClean="0">
                <a:solidFill>
                  <a:srgbClr val="86ACA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資訊不透明，多分享於私人群組及社團內</a:t>
            </a:r>
            <a:endParaRPr lang="en-US" altLang="zh-TW" b="1" dirty="0" smtClean="0">
              <a:solidFill>
                <a:srgbClr val="86ACA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rgbClr val="86ACA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物資招募</a:t>
            </a:r>
            <a:r>
              <a:rPr lang="zh-TW" altLang="en-US" b="1" dirty="0" smtClean="0">
                <a:solidFill>
                  <a:srgbClr val="86ACA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不易</a:t>
            </a:r>
            <a:endParaRPr lang="en-US" altLang="zh-TW" b="1" dirty="0" smtClean="0">
              <a:solidFill>
                <a:srgbClr val="86ACA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b="1" dirty="0" smtClean="0">
                <a:solidFill>
                  <a:srgbClr val="86ACA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單位活動缺乏曝光度</a:t>
            </a:r>
            <a:endParaRPr lang="zh-TW" altLang="en-US" b="1" dirty="0">
              <a:solidFill>
                <a:srgbClr val="86ACA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317934" y="1901346"/>
            <a:ext cx="37027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86ACA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社工工作困境</a:t>
            </a:r>
            <a:endParaRPr lang="zh-TW" altLang="en-US" sz="4000" b="1" dirty="0">
              <a:solidFill>
                <a:srgbClr val="86ACA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8896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155194" y="1380928"/>
            <a:ext cx="4025200" cy="3304002"/>
            <a:chOff x="771715" y="1414267"/>
            <a:chExt cx="4025200" cy="3304002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1715" y="1937487"/>
              <a:ext cx="4025200" cy="2780782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995876" y="1414267"/>
              <a:ext cx="3576877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2800" b="1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</a:t>
              </a:r>
              <a:r>
                <a:rPr lang="en-US" altLang="zh-TW" sz="2800" b="1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excel</a:t>
              </a:r>
              <a:r>
                <a:rPr lang="zh-TW" altLang="en-US" sz="2800" b="1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表管理資源</a:t>
              </a:r>
              <a:endParaRPr lang="zh-TW" altLang="en-US" sz="28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" name="群組 1"/>
          <p:cNvGrpSpPr/>
          <p:nvPr/>
        </p:nvGrpSpPr>
        <p:grpSpPr>
          <a:xfrm>
            <a:off x="7552740" y="643194"/>
            <a:ext cx="4264983" cy="5579806"/>
            <a:chOff x="7552933" y="141642"/>
            <a:chExt cx="4522154" cy="5916258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2933" y="683912"/>
              <a:ext cx="4522154" cy="5373988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7552933" y="141642"/>
              <a:ext cx="449353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難以辨識機構提供哪些資源</a:t>
              </a:r>
            </a:p>
          </p:txBody>
        </p:sp>
      </p:grpSp>
      <p:sp>
        <p:nvSpPr>
          <p:cNvPr id="15" name="標題 1"/>
          <p:cNvSpPr txBox="1">
            <a:spLocks/>
          </p:cNvSpPr>
          <p:nvPr/>
        </p:nvSpPr>
        <p:spPr>
          <a:xfrm>
            <a:off x="377884" y="141642"/>
            <a:ext cx="4152900" cy="1082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5400" b="1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01</a:t>
            </a:r>
            <a:r>
              <a:rPr lang="zh-TW" altLang="en-US" sz="5400" b="1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主題發想</a:t>
            </a:r>
            <a:endParaRPr lang="zh-TW" altLang="en-US" sz="54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4107113" y="2281182"/>
            <a:ext cx="3518912" cy="4231606"/>
            <a:chOff x="6682866" y="12324"/>
            <a:chExt cx="4277351" cy="6326148"/>
          </a:xfrm>
          <a:noFill/>
        </p:grpSpPr>
        <p:grpSp>
          <p:nvGrpSpPr>
            <p:cNvPr id="9" name="群組 8"/>
            <p:cNvGrpSpPr/>
            <p:nvPr/>
          </p:nvGrpSpPr>
          <p:grpSpPr>
            <a:xfrm>
              <a:off x="7107469" y="848654"/>
              <a:ext cx="3093033" cy="5489818"/>
              <a:chOff x="6552903" y="3596149"/>
              <a:chExt cx="2867491" cy="5089505"/>
            </a:xfrm>
            <a:grpFill/>
          </p:grpSpPr>
          <p:pic>
            <p:nvPicPr>
              <p:cNvPr id="7" name="圖片 6"/>
              <p:cNvPicPr>
                <a:picLocks noChangeAspect="1"/>
              </p:cNvPicPr>
              <p:nvPr/>
            </p:nvPicPr>
            <p:blipFill rotWithShape="1">
              <a:blip r:embed="rId4"/>
              <a:srcRect l="1" t="41908" r="-350"/>
              <a:stretch/>
            </p:blipFill>
            <p:spPr>
              <a:xfrm>
                <a:off x="6552903" y="4016808"/>
                <a:ext cx="2867491" cy="4668846"/>
              </a:xfrm>
              <a:prstGeom prst="rect">
                <a:avLst/>
              </a:prstGeom>
              <a:grpFill/>
            </p:spPr>
          </p:pic>
          <p:pic>
            <p:nvPicPr>
              <p:cNvPr id="8" name="圖片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62894" y="3596149"/>
                <a:ext cx="2857500" cy="420659"/>
              </a:xfrm>
              <a:prstGeom prst="rect">
                <a:avLst/>
              </a:prstGeom>
              <a:grpFill/>
            </p:spPr>
          </p:pic>
        </p:grpSp>
        <p:sp>
          <p:nvSpPr>
            <p:cNvPr id="11" name="矩形 10"/>
            <p:cNvSpPr/>
            <p:nvPr/>
          </p:nvSpPr>
          <p:spPr>
            <a:xfrm>
              <a:off x="6682866" y="12324"/>
              <a:ext cx="4277351" cy="73619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2600" b="1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於非公開群組分享</a:t>
              </a:r>
              <a:r>
                <a:rPr lang="zh-TW" altLang="en-US" sz="26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物資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718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圓角矩形 12"/>
          <p:cNvSpPr/>
          <p:nvPr/>
        </p:nvSpPr>
        <p:spPr>
          <a:xfrm>
            <a:off x="323850" y="340918"/>
            <a:ext cx="11620500" cy="6127059"/>
          </a:xfrm>
          <a:prstGeom prst="roundRect">
            <a:avLst>
              <a:gd name="adj" fmla="val 2713"/>
            </a:avLst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標題 1"/>
          <p:cNvSpPr txBox="1">
            <a:spLocks/>
          </p:cNvSpPr>
          <p:nvPr/>
        </p:nvSpPr>
        <p:spPr>
          <a:xfrm>
            <a:off x="457200" y="464429"/>
            <a:ext cx="4152900" cy="1082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54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01</a:t>
            </a:r>
            <a:r>
              <a:rPr lang="zh-TW" altLang="en-US" sz="54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主題發想</a:t>
            </a:r>
            <a:endParaRPr lang="zh-TW" altLang="en-US" sz="54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419332"/>
              </p:ext>
            </p:extLst>
          </p:nvPr>
        </p:nvGraphicFramePr>
        <p:xfrm>
          <a:off x="1431637" y="1939635"/>
          <a:ext cx="8682181" cy="36974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64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65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324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6ACAA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問題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86AC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6AC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6AC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6AC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zh-TW" alt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6ACAA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福利資訊獲取不易，難立即在網站上找到所需資源</a:t>
                      </a:r>
                      <a:endParaRPr kumimoji="0" lang="en-US" altLang="zh-TW" sz="2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86ACAA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zh-TW" alt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6ACAA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單位辦理的活動缺乏曝光機會</a:t>
                      </a:r>
                      <a:endParaRPr kumimoji="0" lang="en-US" altLang="zh-TW" sz="2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86ACAA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zh-TW" alt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6ACAA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物資資源徵求不易</a:t>
                      </a:r>
                      <a:endParaRPr kumimoji="0" lang="en-US" altLang="zh-TW" sz="2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86ACAA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6AC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6AC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6AC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6AC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24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6ACAA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需求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86AC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6AC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6AC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6AC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zh-TW" alt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86ACAA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集中的資源訊息，能方便及迅速取得所需資源</a:t>
                      </a:r>
                      <a:endParaRPr kumimoji="0" lang="en-US" altLang="zh-TW" sz="2200" b="1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srgbClr val="86ACAA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zh-TW" alt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86ACAA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活動訊息共享，提高活動曝光度</a:t>
                      </a:r>
                      <a:endParaRPr kumimoji="0" lang="en-US" altLang="zh-TW" sz="2200" b="1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srgbClr val="86ACAA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zh-TW" alt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86ACAA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有效的物資管理</a:t>
                      </a:r>
                      <a:endParaRPr kumimoji="0" lang="en-US" altLang="zh-TW" sz="2200" b="1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srgbClr val="86ACAA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6AC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6AC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6AC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6AC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24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6ACAA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目標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86AC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6AC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6AC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6AC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zh-TW" alt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86ACAA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整合資源</a:t>
                      </a:r>
                      <a:r>
                        <a:rPr kumimoji="0" lang="en-US" altLang="zh-TW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86ACAA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</a:t>
                      </a:r>
                      <a:r>
                        <a:rPr kumimoji="0" lang="zh-TW" alt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86ACAA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資訊及物資</a:t>
                      </a:r>
                      <a:r>
                        <a:rPr kumimoji="0" lang="en-US" altLang="zh-TW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86ACAA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)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zh-TW" alt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86ACAA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提升社工</a:t>
                      </a:r>
                      <a:r>
                        <a:rPr kumimoji="0" lang="zh-TW" alt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86ACAA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工作效率，改善</a:t>
                      </a:r>
                      <a:r>
                        <a:rPr kumimoji="0" lang="zh-TW" alt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86ACAA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社會服務的可及性</a:t>
                      </a:r>
                      <a:endParaRPr kumimoji="0" lang="en-US" altLang="zh-TW" sz="2200" b="1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srgbClr val="86ACAA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6AC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6AC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6AC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6AC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936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5" t="4167" r="5238" b="3889"/>
          <a:stretch/>
        </p:blipFill>
        <p:spPr>
          <a:xfrm>
            <a:off x="3448049" y="276225"/>
            <a:ext cx="5410201" cy="6305550"/>
          </a:xfrm>
          <a:prstGeom prst="rect">
            <a:avLst/>
          </a:prstGeo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457200" y="464429"/>
            <a:ext cx="4152900" cy="1082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54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02</a:t>
            </a:r>
            <a:r>
              <a:rPr lang="zh-TW" altLang="en-US" sz="54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網站架構</a:t>
            </a:r>
            <a:endParaRPr lang="zh-TW" altLang="en-US" sz="54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2982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圓角矩形 11"/>
          <p:cNvSpPr/>
          <p:nvPr/>
        </p:nvSpPr>
        <p:spPr>
          <a:xfrm>
            <a:off x="323850" y="340918"/>
            <a:ext cx="11620500" cy="6127059"/>
          </a:xfrm>
          <a:prstGeom prst="roundRect">
            <a:avLst>
              <a:gd name="adj" fmla="val 2713"/>
            </a:avLst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1123030" y="464428"/>
            <a:ext cx="9144000" cy="1082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b="1" dirty="0" smtClean="0">
                <a:solidFill>
                  <a:srgbClr val="7F7F7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b="1" dirty="0" smtClean="0">
                <a:solidFill>
                  <a:srgbClr val="7F7F7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顏色配置</a:t>
            </a:r>
            <a:endParaRPr lang="zh-TW" altLang="en-US" b="1" dirty="0">
              <a:solidFill>
                <a:srgbClr val="7F7F7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橢圓 18"/>
          <p:cNvSpPr/>
          <p:nvPr/>
        </p:nvSpPr>
        <p:spPr>
          <a:xfrm>
            <a:off x="4301797" y="2454499"/>
            <a:ext cx="1814285" cy="1814285"/>
          </a:xfrm>
          <a:prstGeom prst="ellipse">
            <a:avLst/>
          </a:prstGeom>
          <a:solidFill>
            <a:srgbClr val="D8C6A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6514472" y="2454499"/>
            <a:ext cx="1814285" cy="1814285"/>
          </a:xfrm>
          <a:prstGeom prst="ellipse">
            <a:avLst/>
          </a:prstGeom>
          <a:solidFill>
            <a:srgbClr val="A7D9D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2089122" y="2454499"/>
            <a:ext cx="1814285" cy="1814285"/>
          </a:xfrm>
          <a:prstGeom prst="ellipse">
            <a:avLst/>
          </a:prstGeom>
          <a:solidFill>
            <a:srgbClr val="D9D9D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4629292" y="4570529"/>
            <a:ext cx="11705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smtClean="0"/>
              <a:t>#</a:t>
            </a:r>
            <a:r>
              <a:rPr lang="zh-TW" altLang="en-US" sz="2000" b="1" dirty="0" smtClean="0"/>
              <a:t>D</a:t>
            </a:r>
            <a:r>
              <a:rPr lang="zh-TW" altLang="en-US" sz="2000" b="1" dirty="0"/>
              <a:t>8C6AB</a:t>
            </a:r>
          </a:p>
        </p:txBody>
      </p:sp>
      <p:sp>
        <p:nvSpPr>
          <p:cNvPr id="24" name="矩形 23"/>
          <p:cNvSpPr/>
          <p:nvPr/>
        </p:nvSpPr>
        <p:spPr>
          <a:xfrm>
            <a:off x="6958175" y="4570529"/>
            <a:ext cx="1181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smtClean="0"/>
              <a:t>#A7D9D6</a:t>
            </a:r>
            <a:endParaRPr lang="zh-TW" altLang="en-US" sz="2000" b="1" dirty="0"/>
          </a:p>
        </p:txBody>
      </p:sp>
      <p:sp>
        <p:nvSpPr>
          <p:cNvPr id="26" name="矩形 25"/>
          <p:cNvSpPr/>
          <p:nvPr/>
        </p:nvSpPr>
        <p:spPr>
          <a:xfrm>
            <a:off x="2464302" y="4570529"/>
            <a:ext cx="1188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smtClean="0"/>
              <a:t>#D9D9D9</a:t>
            </a:r>
            <a:endParaRPr lang="zh-TW" altLang="en-US" sz="2000" b="1" dirty="0"/>
          </a:p>
        </p:txBody>
      </p:sp>
      <p:sp>
        <p:nvSpPr>
          <p:cNvPr id="27" name="橢圓 26"/>
          <p:cNvSpPr/>
          <p:nvPr/>
        </p:nvSpPr>
        <p:spPr>
          <a:xfrm>
            <a:off x="8936697" y="2454499"/>
            <a:ext cx="1814285" cy="1814285"/>
          </a:xfrm>
          <a:prstGeom prst="ellipse">
            <a:avLst/>
          </a:prstGeom>
          <a:solidFill>
            <a:srgbClr val="F7BF5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9226146" y="4570529"/>
            <a:ext cx="10999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smtClean="0"/>
              <a:t>#FBC255</a:t>
            </a:r>
            <a:endParaRPr lang="zh-TW" altLang="en-US" sz="2000" b="1" dirty="0"/>
          </a:p>
        </p:txBody>
      </p:sp>
      <p:sp>
        <p:nvSpPr>
          <p:cNvPr id="11" name="標題 1"/>
          <p:cNvSpPr txBox="1">
            <a:spLocks/>
          </p:cNvSpPr>
          <p:nvPr/>
        </p:nvSpPr>
        <p:spPr>
          <a:xfrm>
            <a:off x="457200" y="464429"/>
            <a:ext cx="4152900" cy="1082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5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03</a:t>
            </a:r>
            <a:r>
              <a:rPr lang="zh-TW" altLang="en-US" sz="5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視覺規劃</a:t>
            </a:r>
            <a:endParaRPr lang="en-US" altLang="zh-TW" sz="54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9376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角矩形 6"/>
          <p:cNvSpPr/>
          <p:nvPr/>
        </p:nvSpPr>
        <p:spPr>
          <a:xfrm>
            <a:off x="323850" y="340918"/>
            <a:ext cx="11620500" cy="6127059"/>
          </a:xfrm>
          <a:prstGeom prst="roundRect">
            <a:avLst>
              <a:gd name="adj" fmla="val 2713"/>
            </a:avLst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457200" y="464429"/>
            <a:ext cx="4152900" cy="1082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54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03</a:t>
            </a:r>
            <a:r>
              <a:rPr lang="zh-TW" altLang="en-US" sz="54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視覺規劃</a:t>
            </a:r>
            <a:endParaRPr lang="en-US" altLang="zh-TW" sz="54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09" y="2009774"/>
            <a:ext cx="5270932" cy="374821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27375" y="2073910"/>
            <a:ext cx="673101" cy="266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00" y="2009774"/>
            <a:ext cx="5270932" cy="374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90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323850" y="340918"/>
            <a:ext cx="11620500" cy="6127059"/>
          </a:xfrm>
          <a:prstGeom prst="roundRect">
            <a:avLst>
              <a:gd name="adj" fmla="val 2713"/>
            </a:avLst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59" y="710436"/>
            <a:ext cx="4669632" cy="332062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667125" y="761310"/>
            <a:ext cx="504825" cy="266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700" y="710436"/>
            <a:ext cx="4669632" cy="332062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537" y="2705494"/>
            <a:ext cx="4669632" cy="332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69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4591</TotalTime>
  <Words>217</Words>
  <Application>Microsoft Office PowerPoint</Application>
  <PresentationFormat>寬螢幕</PresentationFormat>
  <Paragraphs>46</Paragraphs>
  <Slides>19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5" baseType="lpstr">
      <vt:lpstr>微軟正黑體</vt:lpstr>
      <vt:lpstr>新細明體</vt:lpstr>
      <vt:lpstr>Arial</vt:lpstr>
      <vt:lpstr>Calibri</vt:lpstr>
      <vt:lpstr>Calibri Light</vt:lpstr>
      <vt:lpstr>Office 佈景主題</vt:lpstr>
      <vt:lpstr>前端專題提案報告</vt:lpstr>
      <vt:lpstr>目錄</vt:lpstr>
      <vt:lpstr>01 主題發想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Thank you for listening~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主題發想</dc:title>
  <dc:creator>美編</dc:creator>
  <cp:lastModifiedBy>USER</cp:lastModifiedBy>
  <cp:revision>101</cp:revision>
  <dcterms:created xsi:type="dcterms:W3CDTF">2024-07-08T13:04:58Z</dcterms:created>
  <dcterms:modified xsi:type="dcterms:W3CDTF">2024-07-15T02:44:19Z</dcterms:modified>
</cp:coreProperties>
</file>